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62" r:id="rId3"/>
    <p:sldId id="259" r:id="rId4"/>
    <p:sldId id="263" r:id="rId5"/>
    <p:sldId id="264" r:id="rId6"/>
    <p:sldId id="257" r:id="rId7"/>
    <p:sldId id="258" r:id="rId8"/>
    <p:sldId id="274" r:id="rId9"/>
    <p:sldId id="278" r:id="rId10"/>
    <p:sldId id="276" r:id="rId11"/>
    <p:sldId id="279" r:id="rId12"/>
    <p:sldId id="261" r:id="rId13"/>
    <p:sldId id="266" r:id="rId14"/>
    <p:sldId id="265" r:id="rId15"/>
    <p:sldId id="267" r:id="rId16"/>
    <p:sldId id="280" r:id="rId17"/>
    <p:sldId id="273" r:id="rId18"/>
    <p:sldId id="281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8T15:05:21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8T15:05:21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8T15:05:21.84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g>
</file>

<file path=ppt/media/image4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744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345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60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19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156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694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239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318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64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90108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3522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4/29/2022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285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88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customXml" Target="../ink/ink3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B66CB1-5CF0-4EC2-B6EC-A50C0406D4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1C2F3FA0-960A-435A-AC72-8ADCBF50F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1139"/>
            <a:ext cx="12192000" cy="164455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0A2A88-835A-43FD-99F6-E41A9A3956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644" y="4675366"/>
            <a:ext cx="10268712" cy="846223"/>
          </a:xfrm>
        </p:spPr>
        <p:txBody>
          <a:bodyPr anchor="b">
            <a:normAutofit/>
          </a:bodyPr>
          <a:lstStyle/>
          <a:p>
            <a:r>
              <a:rPr lang="pt-BR" sz="5400">
                <a:solidFill>
                  <a:srgbClr val="FFFFFF"/>
                </a:solidFill>
              </a:rPr>
              <a:t>IM(Mobility) during a pandemic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7AF9E7-8EA5-4842-ACEB-ADE8FDE7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644" y="5545443"/>
            <a:ext cx="10268712" cy="513449"/>
          </a:xfrm>
        </p:spPr>
        <p:txBody>
          <a:bodyPr anchor="t">
            <a:normAutofit/>
          </a:bodyPr>
          <a:lstStyle/>
          <a:p>
            <a:r>
              <a:rPr lang="pt-BR" sz="2400" dirty="0" err="1"/>
              <a:t>How</a:t>
            </a:r>
            <a:r>
              <a:rPr lang="pt-BR" sz="2400" dirty="0"/>
              <a:t> </a:t>
            </a:r>
            <a:r>
              <a:rPr lang="pt-BR" sz="2400" dirty="0" err="1"/>
              <a:t>has</a:t>
            </a:r>
            <a:r>
              <a:rPr lang="pt-BR" sz="2400" dirty="0"/>
              <a:t> Covid-19 </a:t>
            </a:r>
            <a:r>
              <a:rPr lang="pt-BR" sz="2400" dirty="0" err="1"/>
              <a:t>affected</a:t>
            </a:r>
            <a:r>
              <a:rPr lang="pt-BR" sz="2400" dirty="0"/>
              <a:t> </a:t>
            </a:r>
            <a:r>
              <a:rPr lang="pt-BR" sz="2400" dirty="0" err="1"/>
              <a:t>asylum</a:t>
            </a:r>
            <a:r>
              <a:rPr lang="pt-BR" sz="2400" dirty="0"/>
              <a:t> </a:t>
            </a:r>
            <a:r>
              <a:rPr lang="pt-BR" sz="2400" dirty="0" err="1"/>
              <a:t>seekers</a:t>
            </a:r>
            <a:r>
              <a:rPr lang="pt-BR" sz="2400" dirty="0"/>
              <a:t> in </a:t>
            </a:r>
            <a:r>
              <a:rPr lang="pt-BR" sz="2400" dirty="0" err="1"/>
              <a:t>the</a:t>
            </a:r>
            <a:r>
              <a:rPr lang="pt-BR" sz="2400" dirty="0"/>
              <a:t> EU? </a:t>
            </a:r>
          </a:p>
        </p:txBody>
      </p:sp>
    </p:spTree>
    <p:extLst>
      <p:ext uri="{BB962C8B-B14F-4D97-AF65-F5344CB8AC3E}">
        <p14:creationId xmlns:p14="http://schemas.microsoft.com/office/powerpoint/2010/main" val="83861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B2043EE-12C0-4448-9629-C8EAA5350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307" b="5484"/>
          <a:stretch/>
        </p:blipFill>
        <p:spPr>
          <a:xfrm>
            <a:off x="2254628" y="1131510"/>
            <a:ext cx="8168880" cy="459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0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B2043EE-12C0-4448-9629-C8EAA5350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307" b="5484"/>
          <a:stretch/>
        </p:blipFill>
        <p:spPr>
          <a:xfrm>
            <a:off x="2254628" y="1131510"/>
            <a:ext cx="8168880" cy="45949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0F51C6-7659-477F-AE80-F24604715983}"/>
              </a:ext>
            </a:extLst>
          </p:cNvPr>
          <p:cNvSpPr txBox="1"/>
          <p:nvPr/>
        </p:nvSpPr>
        <p:spPr>
          <a:xfrm>
            <a:off x="5590572" y="5326380"/>
            <a:ext cx="47224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i="0" dirty="0">
                <a:solidFill>
                  <a:srgbClr val="000000"/>
                </a:solidFill>
                <a:effectLst/>
                <a:latin typeface="+mj-lt"/>
              </a:rPr>
              <a:t>80.383.510</a:t>
            </a:r>
            <a:endParaRPr lang="pt-BR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86137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EE3743-37C8-47B9-8623-880AB6B62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317814"/>
            <a:ext cx="10504932" cy="568011"/>
          </a:xfrm>
        </p:spPr>
        <p:txBody>
          <a:bodyPr>
            <a:normAutofit fontScale="90000"/>
          </a:bodyPr>
          <a:lstStyle/>
          <a:p>
            <a:r>
              <a:rPr lang="pt-BR" dirty="0" err="1"/>
              <a:t>Asylum</a:t>
            </a:r>
            <a:r>
              <a:rPr lang="pt-BR" dirty="0"/>
              <a:t> </a:t>
            </a:r>
            <a:r>
              <a:rPr lang="pt-BR" dirty="0" err="1"/>
              <a:t>claims</a:t>
            </a:r>
            <a:endParaRPr lang="pt-BR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BFD28C-0D89-48B1-93FC-054C73E80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05" y="1429305"/>
            <a:ext cx="5461461" cy="41982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E1A12CF-B8AF-4DD5-9C53-67E4E41666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636" y="2527891"/>
            <a:ext cx="5271512" cy="401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22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8CD3F60-224B-4A33-8366-65BAA0E6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089FFA-08C9-4525-BA40-EFA669F16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1" y="261937"/>
            <a:ext cx="10861040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197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D8CD3F60-224B-4A33-8366-65BAA0E6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5B7253-94F2-402E-8C25-F32F58B8E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" r="4461"/>
          <a:stretch/>
        </p:blipFill>
        <p:spPr>
          <a:xfrm>
            <a:off x="1259840" y="213360"/>
            <a:ext cx="9997440" cy="643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15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98A2C-6D12-4C9F-89D3-FBB707675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116" y="508000"/>
            <a:ext cx="3754048" cy="12947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DECISIONS ON ASYLUM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EF96D0-CA3D-44CF-A957-1A1366F8BD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0382"/>
          <a:stretch/>
        </p:blipFill>
        <p:spPr>
          <a:xfrm>
            <a:off x="4226560" y="1294988"/>
            <a:ext cx="7589520" cy="4268024"/>
          </a:xfrm>
          <a:prstGeom prst="rect">
            <a:avLst/>
          </a:prstGeom>
        </p:spPr>
      </p:pic>
      <p:graphicFrame>
        <p:nvGraphicFramePr>
          <p:cNvPr id="36" name="Table 5">
            <a:extLst>
              <a:ext uri="{FF2B5EF4-FFF2-40B4-BE49-F238E27FC236}">
                <a16:creationId xmlns:a16="http://schemas.microsoft.com/office/drawing/2014/main" id="{FA4A0ACA-8074-4778-911F-C88AC265F5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542602"/>
              </p:ext>
            </p:extLst>
          </p:nvPr>
        </p:nvGraphicFramePr>
        <p:xfrm>
          <a:off x="1188721" y="1765161"/>
          <a:ext cx="2369094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4547">
                  <a:extLst>
                    <a:ext uri="{9D8B030D-6E8A-4147-A177-3AD203B41FA5}">
                      <a16:colId xmlns:a16="http://schemas.microsoft.com/office/drawing/2014/main" val="1132171062"/>
                    </a:ext>
                  </a:extLst>
                </a:gridCol>
                <a:gridCol w="1184547">
                  <a:extLst>
                    <a:ext uri="{9D8B030D-6E8A-4147-A177-3AD203B41FA5}">
                      <a16:colId xmlns:a16="http://schemas.microsoft.com/office/drawing/2014/main" val="1863426684"/>
                    </a:ext>
                  </a:extLst>
                </a:gridCol>
              </a:tblGrid>
              <a:tr h="295534">
                <a:tc>
                  <a:txBody>
                    <a:bodyPr/>
                    <a:lstStyle/>
                    <a:p>
                      <a:r>
                        <a:rPr lang="pt-BR" dirty="0">
                          <a:latin typeface="Franklin Gothic Demi Cond (Headings)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>
                          <a:latin typeface="Franklin Gothic Demi Cond (Headings)"/>
                        </a:rPr>
                        <a:t>Ratio</a:t>
                      </a:r>
                      <a:endParaRPr lang="pt-BR" dirty="0">
                        <a:latin typeface="Franklin Gothic Demi Cond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475788"/>
                  </a:ext>
                </a:extLst>
              </a:tr>
              <a:tr h="3133466">
                <a:tc>
                  <a:txBody>
                    <a:bodyPr/>
                    <a:lstStyle/>
                    <a:p>
                      <a:r>
                        <a:rPr lang="pt-BR" dirty="0"/>
                        <a:t>2008</a:t>
                      </a:r>
                    </a:p>
                    <a:p>
                      <a:r>
                        <a:rPr lang="pt-BR" dirty="0"/>
                        <a:t>2009</a:t>
                      </a:r>
                    </a:p>
                    <a:p>
                      <a:r>
                        <a:rPr lang="pt-BR" dirty="0"/>
                        <a:t>2010</a:t>
                      </a:r>
                    </a:p>
                    <a:p>
                      <a:r>
                        <a:rPr lang="pt-BR" dirty="0"/>
                        <a:t>2011</a:t>
                      </a:r>
                    </a:p>
                    <a:p>
                      <a:r>
                        <a:rPr lang="pt-BR" dirty="0"/>
                        <a:t>2012</a:t>
                      </a:r>
                    </a:p>
                    <a:p>
                      <a:r>
                        <a:rPr lang="pt-BR" dirty="0"/>
                        <a:t>2013</a:t>
                      </a:r>
                    </a:p>
                    <a:p>
                      <a:r>
                        <a:rPr lang="pt-BR" dirty="0"/>
                        <a:t>2014</a:t>
                      </a:r>
                    </a:p>
                    <a:p>
                      <a:r>
                        <a:rPr lang="pt-BR" dirty="0"/>
                        <a:t>2015</a:t>
                      </a:r>
                    </a:p>
                    <a:p>
                      <a:r>
                        <a:rPr lang="pt-BR" dirty="0"/>
                        <a:t>2016</a:t>
                      </a:r>
                    </a:p>
                    <a:p>
                      <a:r>
                        <a:rPr lang="pt-BR" dirty="0"/>
                        <a:t>2017</a:t>
                      </a:r>
                    </a:p>
                    <a:p>
                      <a:r>
                        <a:rPr lang="pt-BR" dirty="0"/>
                        <a:t>2018</a:t>
                      </a:r>
                    </a:p>
                    <a:p>
                      <a:r>
                        <a:rPr lang="pt-BR" dirty="0"/>
                        <a:t>2019</a:t>
                      </a:r>
                    </a:p>
                    <a:p>
                      <a:r>
                        <a:rPr lang="pt-BR" dirty="0"/>
                        <a:t>2020</a:t>
                      </a:r>
                    </a:p>
                    <a:p>
                      <a:r>
                        <a:rPr lang="pt-BR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1.446299</a:t>
                      </a:r>
                    </a:p>
                    <a:p>
                      <a:r>
                        <a:rPr lang="pt-BR" dirty="0"/>
                        <a:t>1.326879</a:t>
                      </a:r>
                    </a:p>
                    <a:p>
                      <a:r>
                        <a:rPr lang="pt-BR" dirty="0"/>
                        <a:t>1.365228</a:t>
                      </a:r>
                    </a:p>
                    <a:p>
                      <a:r>
                        <a:rPr lang="pt-BR" dirty="0"/>
                        <a:t>1.324737</a:t>
                      </a:r>
                    </a:p>
                    <a:p>
                      <a:r>
                        <a:rPr lang="pt-BR" dirty="0"/>
                        <a:t>1.344070</a:t>
                      </a:r>
                    </a:p>
                    <a:p>
                      <a:r>
                        <a:rPr lang="pt-BR" dirty="0"/>
                        <a:t>1.373064</a:t>
                      </a:r>
                    </a:p>
                    <a:p>
                      <a:r>
                        <a:rPr lang="pt-BR" dirty="0"/>
                        <a:t>0.587509</a:t>
                      </a:r>
                    </a:p>
                    <a:p>
                      <a:r>
                        <a:rPr lang="pt-BR" dirty="0"/>
                        <a:t>0.428111</a:t>
                      </a:r>
                    </a:p>
                    <a:p>
                      <a:r>
                        <a:rPr lang="pt-BR" dirty="0"/>
                        <a:t>0.878127</a:t>
                      </a:r>
                    </a:p>
                    <a:p>
                      <a:r>
                        <a:rPr lang="pt-BR" dirty="0"/>
                        <a:t>1.358412</a:t>
                      </a:r>
                    </a:p>
                    <a:p>
                      <a:r>
                        <a:rPr lang="pt-BR" dirty="0"/>
                        <a:t>0.878144</a:t>
                      </a:r>
                    </a:p>
                    <a:p>
                      <a:r>
                        <a:rPr lang="pt-BR" dirty="0"/>
                        <a:t>0.765582</a:t>
                      </a:r>
                    </a:p>
                    <a:p>
                      <a:r>
                        <a:rPr lang="pt-BR" dirty="0"/>
                        <a:t>1.098846</a:t>
                      </a:r>
                    </a:p>
                    <a:p>
                      <a:r>
                        <a:rPr lang="pt-BR" dirty="0"/>
                        <a:t>0.411705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35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2542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558DA214-7FDA-4C9D-A7CF-9AD725E29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44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E98A2C-6D12-4C9F-89D3-FBB7076757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1116" y="508000"/>
            <a:ext cx="3754048" cy="12947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2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DECISIONS ON ASYLUM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EF96D0-CA3D-44CF-A957-1A1366F8BD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0382"/>
          <a:stretch/>
        </p:blipFill>
        <p:spPr>
          <a:xfrm>
            <a:off x="4226560" y="1294988"/>
            <a:ext cx="7589520" cy="4268024"/>
          </a:xfrm>
          <a:prstGeom prst="rect">
            <a:avLst/>
          </a:prstGeom>
        </p:spPr>
      </p:pic>
      <p:graphicFrame>
        <p:nvGraphicFramePr>
          <p:cNvPr id="36" name="Table 5">
            <a:extLst>
              <a:ext uri="{FF2B5EF4-FFF2-40B4-BE49-F238E27FC236}">
                <a16:creationId xmlns:a16="http://schemas.microsoft.com/office/drawing/2014/main" id="{FA4A0ACA-8074-4778-911F-C88AC265F5B1}"/>
              </a:ext>
            </a:extLst>
          </p:cNvPr>
          <p:cNvGraphicFramePr>
            <a:graphicFrameLocks noGrp="1"/>
          </p:cNvGraphicFramePr>
          <p:nvPr/>
        </p:nvGraphicFramePr>
        <p:xfrm>
          <a:off x="1327549" y="2052320"/>
          <a:ext cx="2369094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4547">
                  <a:extLst>
                    <a:ext uri="{9D8B030D-6E8A-4147-A177-3AD203B41FA5}">
                      <a16:colId xmlns:a16="http://schemas.microsoft.com/office/drawing/2014/main" val="1132171062"/>
                    </a:ext>
                  </a:extLst>
                </a:gridCol>
                <a:gridCol w="1184547">
                  <a:extLst>
                    <a:ext uri="{9D8B030D-6E8A-4147-A177-3AD203B41FA5}">
                      <a16:colId xmlns:a16="http://schemas.microsoft.com/office/drawing/2014/main" val="1863426684"/>
                    </a:ext>
                  </a:extLst>
                </a:gridCol>
              </a:tblGrid>
              <a:tr h="295534">
                <a:tc>
                  <a:txBody>
                    <a:bodyPr/>
                    <a:lstStyle/>
                    <a:p>
                      <a:r>
                        <a:rPr lang="pt-BR" dirty="0">
                          <a:latin typeface="Franklin Gothic Demi Cond (Headings)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>
                          <a:latin typeface="Franklin Gothic Demi Cond (Headings)"/>
                        </a:rPr>
                        <a:t>Ratio</a:t>
                      </a:r>
                      <a:endParaRPr lang="pt-BR" dirty="0">
                        <a:latin typeface="Franklin Gothic Demi Cond (Headings)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475788"/>
                  </a:ext>
                </a:extLst>
              </a:tr>
              <a:tr h="3133466">
                <a:tc>
                  <a:txBody>
                    <a:bodyPr/>
                    <a:lstStyle/>
                    <a:p>
                      <a:r>
                        <a:rPr lang="pt-BR" dirty="0"/>
                        <a:t>2008</a:t>
                      </a:r>
                    </a:p>
                    <a:p>
                      <a:r>
                        <a:rPr lang="pt-BR" dirty="0"/>
                        <a:t>2009</a:t>
                      </a:r>
                    </a:p>
                    <a:p>
                      <a:r>
                        <a:rPr lang="pt-BR" dirty="0"/>
                        <a:t>2010</a:t>
                      </a:r>
                    </a:p>
                    <a:p>
                      <a:r>
                        <a:rPr lang="pt-BR" dirty="0"/>
                        <a:t>2011</a:t>
                      </a:r>
                    </a:p>
                    <a:p>
                      <a:r>
                        <a:rPr lang="pt-BR" dirty="0"/>
                        <a:t>2012</a:t>
                      </a:r>
                    </a:p>
                    <a:p>
                      <a:r>
                        <a:rPr lang="pt-BR" dirty="0"/>
                        <a:t>2013</a:t>
                      </a:r>
                    </a:p>
                    <a:p>
                      <a:r>
                        <a:rPr lang="pt-BR" dirty="0"/>
                        <a:t>2014</a:t>
                      </a:r>
                    </a:p>
                    <a:p>
                      <a:r>
                        <a:rPr lang="pt-BR" dirty="0"/>
                        <a:t>2015</a:t>
                      </a:r>
                    </a:p>
                    <a:p>
                      <a:r>
                        <a:rPr lang="pt-BR" dirty="0"/>
                        <a:t>2016</a:t>
                      </a:r>
                    </a:p>
                    <a:p>
                      <a:r>
                        <a:rPr lang="pt-BR" dirty="0"/>
                        <a:t>2017</a:t>
                      </a:r>
                    </a:p>
                    <a:p>
                      <a:r>
                        <a:rPr lang="pt-BR" dirty="0"/>
                        <a:t>2018</a:t>
                      </a:r>
                    </a:p>
                    <a:p>
                      <a:r>
                        <a:rPr lang="pt-BR" dirty="0"/>
                        <a:t>2019</a:t>
                      </a:r>
                    </a:p>
                    <a:p>
                      <a:r>
                        <a:rPr lang="pt-BR" dirty="0"/>
                        <a:t>2020</a:t>
                      </a:r>
                    </a:p>
                    <a:p>
                      <a:r>
                        <a:rPr lang="pt-BR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1.446299</a:t>
                      </a:r>
                    </a:p>
                    <a:p>
                      <a:r>
                        <a:rPr lang="pt-BR" dirty="0"/>
                        <a:t>1.326879</a:t>
                      </a:r>
                    </a:p>
                    <a:p>
                      <a:r>
                        <a:rPr lang="pt-BR" dirty="0"/>
                        <a:t>1.365228</a:t>
                      </a:r>
                    </a:p>
                    <a:p>
                      <a:r>
                        <a:rPr lang="pt-BR" dirty="0"/>
                        <a:t>1.324737</a:t>
                      </a:r>
                    </a:p>
                    <a:p>
                      <a:r>
                        <a:rPr lang="pt-BR" dirty="0"/>
                        <a:t>1.344070</a:t>
                      </a:r>
                    </a:p>
                    <a:p>
                      <a:r>
                        <a:rPr lang="pt-BR" dirty="0"/>
                        <a:t>1.373064</a:t>
                      </a:r>
                    </a:p>
                    <a:p>
                      <a:r>
                        <a:rPr lang="pt-BR" dirty="0"/>
                        <a:t>0.587509</a:t>
                      </a:r>
                    </a:p>
                    <a:p>
                      <a:r>
                        <a:rPr lang="pt-BR" dirty="0"/>
                        <a:t>0.428111</a:t>
                      </a:r>
                    </a:p>
                    <a:p>
                      <a:r>
                        <a:rPr lang="pt-BR" dirty="0"/>
                        <a:t>0.878127</a:t>
                      </a:r>
                    </a:p>
                    <a:p>
                      <a:r>
                        <a:rPr lang="pt-BR" dirty="0"/>
                        <a:t>1.358412</a:t>
                      </a:r>
                    </a:p>
                    <a:p>
                      <a:r>
                        <a:rPr lang="pt-BR" dirty="0"/>
                        <a:t>0.878144</a:t>
                      </a:r>
                    </a:p>
                    <a:p>
                      <a:r>
                        <a:rPr lang="pt-BR" dirty="0"/>
                        <a:t>0.765582</a:t>
                      </a:r>
                    </a:p>
                    <a:p>
                      <a:r>
                        <a:rPr lang="pt-BR" dirty="0"/>
                        <a:t>1.098846</a:t>
                      </a:r>
                    </a:p>
                    <a:p>
                      <a:r>
                        <a:rPr lang="pt-BR" dirty="0"/>
                        <a:t>0.411705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035109"/>
                  </a:ext>
                </a:extLst>
              </a:tr>
            </a:tbl>
          </a:graphicData>
        </a:graphic>
      </p:graphicFrame>
      <p:pic>
        <p:nvPicPr>
          <p:cNvPr id="8" name="Picture Placeholder 5" descr="Two people sitting on a couch with a computer&#10;&#10;Description automatically generated with low confidence">
            <a:extLst>
              <a:ext uri="{FF2B5EF4-FFF2-40B4-BE49-F238E27FC236}">
                <a16:creationId xmlns:a16="http://schemas.microsoft.com/office/drawing/2014/main" id="{70D79FB3-0D81-42D2-AF13-C5623ADC2E2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" r="2282"/>
          <a:stretch>
            <a:fillRect/>
          </a:stretch>
        </p:blipFill>
        <p:spPr>
          <a:xfrm>
            <a:off x="4819415" y="1406858"/>
            <a:ext cx="6571469" cy="4590288"/>
          </a:xfrm>
        </p:spPr>
      </p:pic>
    </p:spTree>
    <p:extLst>
      <p:ext uri="{BB962C8B-B14F-4D97-AF65-F5344CB8AC3E}">
        <p14:creationId xmlns:p14="http://schemas.microsoft.com/office/powerpoint/2010/main" val="2150337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0F7B7-B7BF-4D1B-9074-FDD757094C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9800" y="601310"/>
            <a:ext cx="10104120" cy="565538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 cap="all" spc="12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r>
              <a:rPr lang="en-US" sz="3000" cap="all" spc="12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</a:t>
            </a:r>
          </a:p>
          <a:p>
            <a:r>
              <a:rPr lang="en-US" sz="2400" dirty="0">
                <a:latin typeface="Franklin Gothic Demi Cond (Headings)"/>
              </a:rPr>
              <a:t>-Average monthly number of asylum claims since 2018 dropped by more than 50% </a:t>
            </a:r>
            <a:endParaRPr lang="en-US" sz="2400" b="0" i="0" dirty="0">
              <a:effectLst/>
              <a:latin typeface="Franklin Gothic Demi Cond (Headings)"/>
            </a:endParaRPr>
          </a:p>
          <a:p>
            <a:r>
              <a:rPr lang="en-US" cap="all" spc="120" dirty="0">
                <a:latin typeface="+mj-lt"/>
                <a:ea typeface="+mj-ea"/>
                <a:cs typeface="+mj-cs"/>
              </a:rPr>
              <a:t>-</a:t>
            </a:r>
            <a:r>
              <a:rPr lang="en-US" sz="2400" dirty="0">
                <a:latin typeface="Franklin Gothic Demi Cond (Headings)"/>
              </a:rPr>
              <a:t>Average number of decisions overcame average number of applications </a:t>
            </a:r>
          </a:p>
          <a:p>
            <a:r>
              <a:rPr lang="en-US" sz="2400" kern="1200" cap="all" spc="120" baseline="0" dirty="0">
                <a:latin typeface="+mj-lt"/>
                <a:ea typeface="+mj-ea"/>
                <a:cs typeface="+mj-cs"/>
              </a:rPr>
              <a:t>Further investigation</a:t>
            </a:r>
            <a:endParaRPr lang="en-US" dirty="0">
              <a:latin typeface="aileron"/>
            </a:endParaRPr>
          </a:p>
          <a:p>
            <a:r>
              <a:rPr lang="en-US" sz="2200" dirty="0">
                <a:latin typeface="Franklin Gothic Demi Cond (Headings)"/>
              </a:rPr>
              <a:t>-Investigate resettlements, deportations, smuggling</a:t>
            </a:r>
          </a:p>
          <a:p>
            <a:r>
              <a:rPr lang="en-US" sz="2200" b="0" i="0" dirty="0">
                <a:effectLst/>
                <a:latin typeface="Franklin Gothic Demi Cond (Headings)"/>
              </a:rPr>
              <a:t>-Compare gender, age, studies.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574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B58391D-7E21-4EC6-89FA-3FB123A54751}"/>
              </a:ext>
            </a:extLst>
          </p:cNvPr>
          <p:cNvSpPr txBox="1"/>
          <p:nvPr/>
        </p:nvSpPr>
        <p:spPr>
          <a:xfrm>
            <a:off x="4439920" y="2998113"/>
            <a:ext cx="803656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1461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3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8CD3F60-224B-4A33-8366-65BAA0E6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C254F06-8A79-47A6-84F1-850744FBC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4" r="1" b="1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508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1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C254F06-8A79-47A6-84F1-850744FBC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62" r="20614"/>
          <a:stretch/>
        </p:blipFill>
        <p:spPr>
          <a:xfrm>
            <a:off x="20" y="10"/>
            <a:ext cx="6099028" cy="6857990"/>
          </a:xfrm>
          <a:prstGeom prst="rect">
            <a:avLst/>
          </a:prstGeom>
        </p:spPr>
      </p:pic>
      <p:pic>
        <p:nvPicPr>
          <p:cNvPr id="44" name="Picture 43" descr="A plane flying in the sky&#10;&#10;Description automatically generated with low confidence">
            <a:extLst>
              <a:ext uri="{FF2B5EF4-FFF2-40B4-BE49-F238E27FC236}">
                <a16:creationId xmlns:a16="http://schemas.microsoft.com/office/drawing/2014/main" id="{B0D2819A-E8AE-409C-800A-ACC985E541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r="29148" b="-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41841A4-7885-47BE-9A2A-B2602CA1A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604" y="644652"/>
            <a:ext cx="10908792" cy="556869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14:cNvPr>
              <p14:cNvContentPartPr/>
              <p14:nvPr/>
            </p14:nvContentPartPr>
            <p14:xfrm>
              <a:off x="12969633" y="4251988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960633" y="42429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888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lane flying in the sky&#10;&#10;Description automatically generated with low confidence">
            <a:extLst>
              <a:ext uri="{FF2B5EF4-FFF2-40B4-BE49-F238E27FC236}">
                <a16:creationId xmlns:a16="http://schemas.microsoft.com/office/drawing/2014/main" id="{82CDECA3-1529-4D23-A6FB-C889085F6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r="6610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C254F06-8A79-47A6-84F1-850744FBCF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333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8586A3C-EEAC-4372-A5C0-46054EE81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9" r="13111" b="-1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14:cNvPr>
              <p14:cNvContentPartPr/>
              <p14:nvPr/>
            </p14:nvContentPartPr>
            <p14:xfrm>
              <a:off x="12969633" y="4251988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960633" y="42429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75979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lane flying in the sky&#10;&#10;Description automatically generated with low confidence">
            <a:extLst>
              <a:ext uri="{FF2B5EF4-FFF2-40B4-BE49-F238E27FC236}">
                <a16:creationId xmlns:a16="http://schemas.microsoft.com/office/drawing/2014/main" id="{04655B05-8850-403F-9A10-E03C15C74F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" r="6610"/>
          <a:stretch/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4" name="Picture 3" descr="A close-up of a map&#10;&#10;Description automatically generated with medium confidence">
            <a:extLst>
              <a:ext uri="{FF2B5EF4-FFF2-40B4-BE49-F238E27FC236}">
                <a16:creationId xmlns:a16="http://schemas.microsoft.com/office/drawing/2014/main" id="{A45B7EDA-0CEC-45DF-B439-2CD4B6CB74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23" b="11577"/>
          <a:stretch/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8586A3C-EEAC-4372-A5C0-46054EE81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9" r="13111" b="-1"/>
          <a:stretch/>
        </p:blipFill>
        <p:spPr>
          <a:xfrm>
            <a:off x="20" y="10"/>
            <a:ext cx="7503091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14:cNvPr>
              <p14:cNvContentPartPr/>
              <p14:nvPr/>
            </p14:nvContentPartPr>
            <p14:xfrm>
              <a:off x="12969633" y="4251988"/>
              <a:ext cx="360" cy="3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DB93DEA-8099-40D3-8272-B2329C9D8BC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960633" y="4242988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1913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4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6">
            <a:extLst>
              <a:ext uri="{FF2B5EF4-FFF2-40B4-BE49-F238E27FC236}">
                <a16:creationId xmlns:a16="http://schemas.microsoft.com/office/drawing/2014/main" id="{D8CD3F60-224B-4A33-8366-65BAA0E6E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erson drinking from a glass&#10;&#10;Description automatically generated with medium confidence">
            <a:extLst>
              <a:ext uri="{FF2B5EF4-FFF2-40B4-BE49-F238E27FC236}">
                <a16:creationId xmlns:a16="http://schemas.microsoft.com/office/drawing/2014/main" id="{D56191F9-BC22-405E-A0FC-ACE6EBB26C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3023"/>
          <a:stretch/>
        </p:blipFill>
        <p:spPr>
          <a:xfrm>
            <a:off x="3048429" y="643467"/>
            <a:ext cx="609514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11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09A1C012-8297-4361-ACE8-A2509FB18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ky, outdoor, people, group&#10;&#10;Description automatically generated">
            <a:extLst>
              <a:ext uri="{FF2B5EF4-FFF2-40B4-BE49-F238E27FC236}">
                <a16:creationId xmlns:a16="http://schemas.microsoft.com/office/drawing/2014/main" id="{47025AE6-CDE1-41DA-BBF4-887E993FB3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8" b="1096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39445"/>
            <a:ext cx="6114985" cy="2298326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AC72F8-722E-422F-930B-A171EA1C4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19" y="2100845"/>
            <a:ext cx="4670234" cy="197552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100">
                <a:solidFill>
                  <a:schemeClr val="tx1"/>
                </a:solidFill>
              </a:rPr>
              <a:t>Fleeing the virus and ...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4237771"/>
            <a:ext cx="6114982" cy="809351"/>
          </a:xfrm>
          <a:prstGeom prst="rect">
            <a:avLst/>
          </a:prstGeom>
          <a:solidFill>
            <a:schemeClr val="tx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513ED-7BCC-4380-95FD-297FE49D1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19" y="4372379"/>
            <a:ext cx="4670233" cy="54013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1000"/>
              </a:lnSpc>
            </a:pPr>
            <a:r>
              <a:rPr lang="en-US" sz="1500" b="1" i="0">
                <a:solidFill>
                  <a:schemeClr val="bg1"/>
                </a:solidFill>
                <a:effectLst/>
              </a:rPr>
              <a:t>… persecution because of race, religion, nationality, social group or political opinion</a:t>
            </a:r>
            <a:r>
              <a:rPr lang="en-US" sz="1500" b="0" i="0">
                <a:solidFill>
                  <a:schemeClr val="bg1"/>
                </a:solidFill>
                <a:effectLst/>
              </a:rPr>
              <a:t>.</a:t>
            </a:r>
            <a:endParaRPr lang="en-US" sz="15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75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4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6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D6B9D4-C7F5-41C1-9B5F-1C1B2AD16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41" b="2492"/>
          <a:stretch/>
        </p:blipFill>
        <p:spPr>
          <a:xfrm>
            <a:off x="1589382" y="798655"/>
            <a:ext cx="9046604" cy="497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18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BC377B7-18F1-42AD-A1DD-E1D6A5B27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27CBDD7-6A01-4B3F-B16A-F50305427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43467 w 12192000"/>
              <a:gd name="connsiteY0" fmla="*/ 640822 h 6858000"/>
              <a:gd name="connsiteX1" fmla="*/ 643467 w 12192000"/>
              <a:gd name="connsiteY1" fmla="*/ 6217178 h 6858000"/>
              <a:gd name="connsiteX2" fmla="*/ 11548533 w 12192000"/>
              <a:gd name="connsiteY2" fmla="*/ 6217178 h 6858000"/>
              <a:gd name="connsiteX3" fmla="*/ 11548533 w 12192000"/>
              <a:gd name="connsiteY3" fmla="*/ 640822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43467" y="640822"/>
                </a:moveTo>
                <a:lnTo>
                  <a:pt x="643467" y="6217178"/>
                </a:lnTo>
                <a:lnTo>
                  <a:pt x="11548533" y="6217178"/>
                </a:lnTo>
                <a:lnTo>
                  <a:pt x="11548533" y="640822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3B5C51-6E71-4A63-B122-0A2CF2CA8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961"/>
          <a:stretch/>
        </p:blipFill>
        <p:spPr>
          <a:xfrm>
            <a:off x="2326216" y="735711"/>
            <a:ext cx="8025703" cy="505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764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JuxtaposeVTI">
  <a:themeElements>
    <a:clrScheme name="AnalogousFromRegularSeedLeftStep">
      <a:dk1>
        <a:srgbClr val="000000"/>
      </a:dk1>
      <a:lt1>
        <a:srgbClr val="FFFFFF"/>
      </a:lt1>
      <a:dk2>
        <a:srgbClr val="301B2D"/>
      </a:dk2>
      <a:lt2>
        <a:srgbClr val="F0F2F3"/>
      </a:lt2>
      <a:accent1>
        <a:srgbClr val="E78129"/>
      </a:accent1>
      <a:accent2>
        <a:srgbClr val="D52117"/>
      </a:accent2>
      <a:accent3>
        <a:srgbClr val="E7296F"/>
      </a:accent3>
      <a:accent4>
        <a:srgbClr val="D517AC"/>
      </a:accent4>
      <a:accent5>
        <a:srgbClr val="C129E7"/>
      </a:accent5>
      <a:accent6>
        <a:srgbClr val="621BD6"/>
      </a:accent6>
      <a:hlink>
        <a:srgbClr val="3F83BF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1105</TotalTime>
  <Words>152</Words>
  <Application>Microsoft Office PowerPoint</Application>
  <PresentationFormat>Widescreen</PresentationFormat>
  <Paragraphs>76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aileron</vt:lpstr>
      <vt:lpstr>Arial</vt:lpstr>
      <vt:lpstr>Franklin Gothic Demi Cond</vt:lpstr>
      <vt:lpstr>Franklin Gothic Demi Cond (Headings)</vt:lpstr>
      <vt:lpstr>Franklin Gothic Medium</vt:lpstr>
      <vt:lpstr>Wingdings</vt:lpstr>
      <vt:lpstr>JuxtaposeVTI</vt:lpstr>
      <vt:lpstr>IM(Mobility) during a pandemic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Fleeing the virus and ...</vt:lpstr>
      <vt:lpstr>PowerPoint Presentation</vt:lpstr>
      <vt:lpstr>PowerPoint Presentation</vt:lpstr>
      <vt:lpstr>PowerPoint Presentation</vt:lpstr>
      <vt:lpstr>PowerPoint Presentation</vt:lpstr>
      <vt:lpstr>Asylum claims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IM(Mobility) during a pandemic</dc:title>
  <dc:creator>Francisco Albuquerque</dc:creator>
  <cp:lastModifiedBy>Francisco Albuquerque</cp:lastModifiedBy>
  <cp:revision>7</cp:revision>
  <dcterms:created xsi:type="dcterms:W3CDTF">2022-04-28T11:01:38Z</dcterms:created>
  <dcterms:modified xsi:type="dcterms:W3CDTF">2022-04-29T14:23:18Z</dcterms:modified>
</cp:coreProperties>
</file>

<file path=docProps/thumbnail.jpeg>
</file>